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906000" cy="6858000" type="A4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ED02D5-721E-45C2-A8A9-33B2E47D7AF5}" v="1" dt="2024-01-22T14:28:16.5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15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4886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5513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7699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830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9823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553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669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0020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040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8733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9126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EE7F9F-A629-3140-8754-209CBF06B650}" type="datetimeFigureOut">
              <a:rPr lang="en-US" smtClean="0"/>
              <a:t>2/8/2024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5CBF6-AC0B-A043-BBAD-F3F83728D61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6383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>
            <a:extLst>
              <a:ext uri="{FF2B5EF4-FFF2-40B4-BE49-F238E27FC236}">
                <a16:creationId xmlns:a16="http://schemas.microsoft.com/office/drawing/2014/main" id="{D44037D3-D4AC-1D20-D346-7ACF9D3C10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330475" y="2123375"/>
            <a:ext cx="1691271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Beef Bolognaise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Goujon Wrap with choice of dip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/ Broccoli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Pasta Spirals / Mashed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Chocolate &amp; Orange Cookie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5149" y="2123375"/>
            <a:ext cx="169496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Breaded Fish &amp; Lemon Mayo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Mushy or Garden Peas / Baked Beans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Raspberry Jelly &amp; Two Fruits</a:t>
            </a:r>
            <a:endParaRPr lang="en-GB" sz="1000" b="1" i="0" u="none" strike="noStrike">
              <a:solidFill>
                <a:srgbClr val="1A2C4B"/>
              </a:solidFill>
              <a:effectLst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77862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Pork,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Salmon &amp; Creamy Tomato Pasta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Mashed / Oven Roast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78626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Chinese Style Beef &amp; Vegetables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Diced carrots and green beans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Noodles / Rice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Pineapple Delight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03927" y="2123375"/>
            <a:ext cx="1617151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Hot Dog /</a:t>
            </a:r>
            <a:r>
              <a:rPr lang="en-GB" sz="1000" b="1">
                <a:solidFill>
                  <a:srgbClr val="1A2C4B"/>
                </a:solidFill>
              </a:rPr>
              <a:t> Veggie Dog with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 Tomato Ketchup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&amp; Summer Veg Pie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Spaghetti Hoops / </a:t>
            </a:r>
            <a:r>
              <a:rPr lang="en-GB" sz="1000" b="1">
                <a:solidFill>
                  <a:srgbClr val="1A2C4B"/>
                </a:solidFill>
              </a:rPr>
              <a:t>Corn on the Cob</a:t>
            </a:r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Mashed Potatoes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&amp; Mandarin Oranges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B3EDD30-5252-AA52-8218-8DED2C41A53B}"/>
              </a:ext>
            </a:extLst>
          </p:cNvPr>
          <p:cNvSpPr txBox="1"/>
          <p:nvPr/>
        </p:nvSpPr>
        <p:spPr>
          <a:xfrm>
            <a:off x="7887879" y="572195"/>
            <a:ext cx="1798984" cy="9789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>
              <a:lnSpc>
                <a:spcPts val="1400"/>
              </a:lnSpc>
            </a:pPr>
            <a:r>
              <a:rPr lang="en-GB" b="1" i="0" u="none" strike="noStrike">
                <a:solidFill>
                  <a:srgbClr val="91B23B"/>
                </a:solidFill>
                <a:effectLst/>
              </a:rPr>
              <a:t>WEEK ONE</a:t>
            </a:r>
            <a:endParaRPr lang="en-GB" b="1" i="0" u="none" strike="noStrike">
              <a:solidFill>
                <a:srgbClr val="000000"/>
              </a:solidFill>
              <a:effectLst/>
            </a:endParaRP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19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18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15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13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10 June,</a:t>
            </a:r>
          </a:p>
          <a:p>
            <a:pPr algn="r">
              <a:lnSpc>
                <a:spcPts val="1400"/>
              </a:lnSpc>
            </a:pPr>
            <a:r>
              <a:rPr lang="en-GB" sz="1000">
                <a:solidFill>
                  <a:srgbClr val="000000"/>
                </a:solidFill>
                <a:latin typeface="YACgEZ1cb1Q 0"/>
              </a:rPr>
              <a:t>2 September, 30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9F2A07-2C7E-BA62-D741-1DF5C9850EB4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75154D7-A829-B2CF-FE21-ECF141E19CEC}"/>
              </a:ext>
            </a:extLst>
          </p:cNvPr>
          <p:cNvGrpSpPr/>
          <p:nvPr/>
        </p:nvGrpSpPr>
        <p:grpSpPr>
          <a:xfrm>
            <a:off x="188287" y="6290277"/>
            <a:ext cx="9906000" cy="581086"/>
            <a:chOff x="0" y="6814790"/>
            <a:chExt cx="10693402" cy="783654"/>
          </a:xfrm>
        </p:grpSpPr>
        <p:grpSp>
          <p:nvGrpSpPr>
            <p:cNvPr id="5" name="Group 4">
              <a:extLst>
                <a:ext uri="{FF2B5EF4-FFF2-40B4-BE49-F238E27FC236}">
                  <a16:creationId xmlns:a16="http://schemas.microsoft.com/office/drawing/2014/main" id="{7A54DD63-CB44-D9F7-A0CE-C3ECBE029A74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EA8937BB-6F87-88A9-DB90-B40AE43DAEAF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EF6057D-D0CD-35B2-E02B-BE03B9FDAF1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88C581D2-7614-7C8E-8757-654CE81AF67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FDC8A540-2466-08E0-65CC-7D4C850DDC77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BE1EEC48-F4DC-3E88-22B5-C2A3FDD3816A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97E1085A-2B1E-29DB-529E-A6D14C879E8C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7329DA14-F5FB-8530-2564-7D289D6FC86C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1144452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DF912D0-092C-A2BE-FA07-651634B648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50819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Freshly Baked Ham &amp; Cheese Panini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&amp; Garden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Chipped/Baked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Flakemeal Biscuit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14694" y="2123375"/>
            <a:ext cx="170526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Beef Ragu Italia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797B84"/>
                </a:solidFill>
              </a:rPr>
              <a:t>O</a:t>
            </a:r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Homemade Margherita Pizza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/ Diced Carrots / Coleslaw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Oven Roasted Potato Wedges / Rice / Salad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Mandarin Orange Sponge &amp; Custard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3" y="2123375"/>
            <a:ext cx="1774767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Chicken,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Quorn Dippers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91B23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Oven Roast Pot</a:t>
            </a:r>
            <a:r>
              <a:rPr lang="en-GB" sz="1000" b="1" dirty="0">
                <a:solidFill>
                  <a:srgbClr val="1A2C4B"/>
                </a:solidFill>
              </a:rPr>
              <a:t>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Arctic Roll and Peaches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6416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Baked Pork Sausages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Garden Peas &amp; 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Boiled Rice / Mashed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Homemade Brownie &amp; Orange Wedges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654968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Goujons &amp; Sweet Chilli Dip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Roast Mediterranean Vegetable Pasta Bake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Spaghetti </a:t>
            </a:r>
            <a:r>
              <a:rPr lang="en-GB" sz="1000" b="1">
                <a:solidFill>
                  <a:srgbClr val="1A2C4B"/>
                </a:solidFill>
              </a:rPr>
              <a:t>H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oops / Corn on the Cob</a:t>
            </a:r>
          </a:p>
          <a:p>
            <a:pPr algn="l"/>
            <a:endParaRPr lang="en-GB" sz="1000" b="1" i="0" u="none" strike="noStrike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Baby New Potatoes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Fruit Muffin with Pure Apple </a:t>
            </a:r>
            <a:r>
              <a:rPr lang="en-GB" sz="1000" b="1">
                <a:solidFill>
                  <a:srgbClr val="1A2C4B"/>
                </a:solidFill>
              </a:rPr>
              <a:t>/ 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Orange Juice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842887" y="528208"/>
            <a:ext cx="1861102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TWO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26 February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25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22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20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17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9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US" sz="1200" b="1">
              <a:solidFill>
                <a:srgbClr val="141944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D8C5021-B843-0B2F-DFD3-E916A3AB70EC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8B6D1B61-49AE-6F9E-A36D-992941E7A085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FC55E2AE-D7BC-0B35-C41D-AF334C846E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873CA169-1E59-2E71-8759-22426695F009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CF6D50B-AD0B-1BC8-6C9A-ECB2A6EA8121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428BE2C-CD33-487C-7B74-8FAD97733C52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357550E2-78BE-68FC-CAB0-B1BD1CFA5BD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C1CB3867-F38A-7D07-6463-79F3AD242BC8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AD5951C-D2EA-287A-AAFF-467D53E07287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88F39F7-666B-23C0-4D01-99812C96C4EF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5117159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A26127C-695F-F2A0-263A-7B8D5A7FCD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2" y="2123375"/>
            <a:ext cx="172843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Golden Crumbed Fish Fingers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Creamy Chicken &amp; Broccoli Pasta with Garlic Bread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&amp; Roasted Peppers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>
                <a:solidFill>
                  <a:srgbClr val="1A2C4B"/>
                </a:solidFill>
              </a:rPr>
              <a:t>Baked 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Potato / Coleslaw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with Pears &amp; Chocolate Sauce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173896" y="2123375"/>
            <a:ext cx="1728436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Cottage Pie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Homemade Margherita Pizza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Spring Greens / Roasted Butternut Squash</a:t>
            </a:r>
          </a:p>
          <a:p>
            <a:pPr algn="l"/>
            <a:endParaRPr lang="en-GB" sz="1000" b="1" i="0" u="none" strike="noStrike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Oven Baked Potato Wedges/Baked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Summer Fruit Cheesecake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1492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Beef,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&amp; Pepper Fajita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Mashed / Oven Roast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Sticky Date Pudding </a:t>
            </a:r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4" y="2123375"/>
            <a:ext cx="1733633" cy="36317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Chicken Curry &amp; Naan Bread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Beef Meatballs with a Tomato &amp; Basil Sauce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Green Beans &amp; Baton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Steamed Rice / Pasta Spirals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 dirty="0">
              <a:solidFill>
                <a:srgbClr val="1A2C4B"/>
              </a:solidFill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Golden Krispie Square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53180" y="2123375"/>
            <a:ext cx="1709532" cy="363176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School “Chippy Day” Fish or Chicken Goujons / Sausages</a:t>
            </a:r>
          </a:p>
          <a:p>
            <a:pPr algn="l"/>
            <a:endParaRPr lang="en-GB" sz="1000" b="1" i="0" u="none" strike="noStrike">
              <a:solidFill>
                <a:srgbClr val="797B84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Potato with Tuna &amp; Sweetcorn / Salad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/ Mushy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</a:t>
            </a:r>
            <a:r>
              <a:rPr lang="en-GB" sz="1000" b="1">
                <a:solidFill>
                  <a:srgbClr val="1A2C4B"/>
                </a:solidFill>
              </a:rPr>
              <a:t>Baby New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 Potatoes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endParaRPr lang="en-GB" sz="1000" b="1">
              <a:solidFill>
                <a:srgbClr val="1A2C4B"/>
              </a:solidFill>
            </a:endParaRPr>
          </a:p>
          <a:p>
            <a:pPr algn="l"/>
            <a:r>
              <a:rPr lang="en-GB" sz="1000" b="1">
                <a:solidFill>
                  <a:srgbClr val="1A2C4B"/>
                </a:solidFill>
              </a:rPr>
              <a:t>Frozen Fruit Yoghurt</a:t>
            </a:r>
            <a:endParaRPr lang="en-GB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50677" y="543597"/>
            <a:ext cx="1739348" cy="1036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THREE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</a:t>
            </a:r>
          </a:p>
          <a:p>
            <a:pPr algn="r">
              <a:lnSpc>
                <a:spcPts val="1400"/>
              </a:lnSpc>
            </a:pP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4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29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27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24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16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34D2C06-F1E5-1B55-7835-AF289CF2F04D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35F86C67-3704-E12E-A795-F40BC38E31A7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A824A4F2-5356-EEF8-71BB-C963C0B1E375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99DD6646-360E-6468-F525-97B07D2EA063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1377F726-A0C9-9114-B6B6-4602DAC8A3B2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7" name="TextBox 13">
              <a:extLst>
                <a:ext uri="{FF2B5EF4-FFF2-40B4-BE49-F238E27FC236}">
                  <a16:creationId xmlns:a16="http://schemas.microsoft.com/office/drawing/2014/main" id="{A08E07CF-FC2E-2ADA-0A52-778DB944EEB9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7696401E-049F-E068-EACD-7BA63BF20F5C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58EA08C1-95D8-8992-3A3E-F0256C59D210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753E38B8-78AF-D147-E7A5-180AEB67BD4D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922CD722-1D6A-DB9C-63DB-BC3D08432523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434208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E0D48E15-4026-9769-8D0E-A164BF8D31A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906001" cy="68580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488121BE-B35D-75EA-F69E-EBB2EE44819C}"/>
              </a:ext>
            </a:extLst>
          </p:cNvPr>
          <p:cNvSpPr txBox="1"/>
          <p:nvPr/>
        </p:nvSpPr>
        <p:spPr>
          <a:xfrm>
            <a:off x="284923" y="2123375"/>
            <a:ext cx="1720046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Pork Sausages &amp; Gravy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Jerk Chicken &amp; Caribbean Rice with Flatbread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Baked Beans / Garden Peas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/ Baked Potato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Ice-Cream &amp; Two </a:t>
            </a:r>
            <a:r>
              <a:rPr lang="en-GB" sz="1000" b="1">
                <a:solidFill>
                  <a:srgbClr val="1A2C4B"/>
                </a:solidFill>
              </a:rPr>
              <a:t>F</a:t>
            </a:r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ruits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B2611CC-D076-5E71-512A-0A0A08527A55}"/>
              </a:ext>
            </a:extLst>
          </p:cNvPr>
          <p:cNvSpPr txBox="1"/>
          <p:nvPr/>
        </p:nvSpPr>
        <p:spPr>
          <a:xfrm>
            <a:off x="2228849" y="2123375"/>
            <a:ext cx="172004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Chicken Curry &amp; Naan Bread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BBQ Pulled Pork Pizza Wrap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Sweetcorn / Baton Carrots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Boiled Rice / Oven Roasted Garlic &amp; Paprika Wedges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Jaffa Cake Pots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A9A8E03-D8CC-F831-B32E-DA91335FD4F4}"/>
              </a:ext>
            </a:extLst>
          </p:cNvPr>
          <p:cNvSpPr txBox="1"/>
          <p:nvPr/>
        </p:nvSpPr>
        <p:spPr>
          <a:xfrm>
            <a:off x="4127224" y="2123375"/>
            <a:ext cx="1829884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Gammon, Stuffing &amp; Gravy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Roast Butternut Squash, Penne Pasta in a Tomato &amp; Pesto Sauce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Fresh Vegetables in Season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Oven Roast Potato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dirty="0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Fruit Sponge &amp; Custard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4202DB-E264-1DAF-D09A-31E36B48F3C3}"/>
              </a:ext>
            </a:extLst>
          </p:cNvPr>
          <p:cNvSpPr txBox="1"/>
          <p:nvPr/>
        </p:nvSpPr>
        <p:spPr>
          <a:xfrm>
            <a:off x="6109253" y="2123375"/>
            <a:ext cx="1720045" cy="34778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Breaded Fish &amp; Lemon Mayo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Beef Lasagne, Garlic Bread </a:t>
            </a:r>
            <a:r>
              <a:rPr lang="en-GB" sz="1000" b="1">
                <a:solidFill>
                  <a:srgbClr val="1A2C4B"/>
                </a:solidFill>
              </a:rPr>
              <a:t>&amp; Coleslaw.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dirty="0">
                <a:solidFill>
                  <a:srgbClr val="1A2C4B"/>
                </a:solidFill>
              </a:rPr>
              <a:t>Garden Peas/ Diced Carrots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Mashed / </a:t>
            </a:r>
            <a:r>
              <a:rPr lang="en-GB" sz="1000" b="1" dirty="0">
                <a:solidFill>
                  <a:srgbClr val="1A2C4B"/>
                </a:solidFill>
              </a:rPr>
              <a:t>Baby Potatoes</a:t>
            </a:r>
            <a:endParaRPr lang="en-GB" sz="1000" b="1" i="0" u="none" strike="noStrike" dirty="0">
              <a:solidFill>
                <a:srgbClr val="1A2C4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 dirty="0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 dirty="0">
                <a:solidFill>
                  <a:srgbClr val="1A2C4B"/>
                </a:solidFill>
                <a:effectLst/>
              </a:rPr>
              <a:t>Fresh Fruit Salad &amp; Yoghurt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5E6A9E0C-B4AA-C0C7-018C-2E9C4660AC52}"/>
              </a:ext>
            </a:extLst>
          </p:cNvPr>
          <p:cNvSpPr txBox="1"/>
          <p:nvPr/>
        </p:nvSpPr>
        <p:spPr>
          <a:xfrm>
            <a:off x="8017312" y="2123375"/>
            <a:ext cx="1603766" cy="3939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MAIN COURSES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Beef Burger / Bean Burger in Bap with Onions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Or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Salt &amp; Chilli Chicken 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endParaRPr lang="en-GB" sz="1000" b="1">
              <a:solidFill>
                <a:srgbClr val="1A2C4B"/>
              </a:solidFill>
            </a:endParaRP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SIDES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Corn on the Cob / Pasta Salad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797B84"/>
                </a:solidFill>
                <a:effectLst/>
              </a:rPr>
              <a:t>And</a:t>
            </a:r>
          </a:p>
          <a:p>
            <a:pPr algn="l"/>
            <a:endParaRPr lang="en-GB" sz="1000" b="1" i="0" u="none" strike="noStrike">
              <a:solidFill>
                <a:srgbClr val="1A2C4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Chipped Potato / Steamed Rice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91B23B"/>
                </a:solidFill>
                <a:effectLst/>
              </a:rPr>
              <a:t>DESSERT</a:t>
            </a:r>
          </a:p>
          <a:p>
            <a:pPr algn="l"/>
            <a:endParaRPr lang="en-GB" sz="1000" b="1" i="0" u="none" strike="noStrike">
              <a:solidFill>
                <a:srgbClr val="91B23B"/>
              </a:solidFill>
              <a:effectLst/>
            </a:endParaRPr>
          </a:p>
          <a:p>
            <a:pPr algn="l"/>
            <a:r>
              <a:rPr lang="en-GB" sz="1000" b="1" i="0" u="none" strike="noStrike">
                <a:solidFill>
                  <a:srgbClr val="1A2C4B"/>
                </a:solidFill>
                <a:effectLst/>
              </a:rPr>
              <a:t>Lemon Shortbread &amp; Melon Wedge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4F4ABCF-CC8B-07CF-985F-4C9B9ABF3406}"/>
              </a:ext>
            </a:extLst>
          </p:cNvPr>
          <p:cNvSpPr txBox="1"/>
          <p:nvPr/>
        </p:nvSpPr>
        <p:spPr>
          <a:xfrm>
            <a:off x="7965672" y="516556"/>
            <a:ext cx="1707045" cy="12157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en-GB" b="1" i="0" u="none" strike="noStrike">
                <a:solidFill>
                  <a:srgbClr val="91B23B"/>
                </a:solidFill>
                <a:effectLst/>
              </a:rPr>
              <a:t>WEEK FOUR</a:t>
            </a:r>
          </a:p>
          <a:p>
            <a:pPr algn="r">
              <a:lnSpc>
                <a:spcPts val="1400"/>
              </a:lnSpc>
            </a:pPr>
            <a:r>
              <a:rPr lang="en-GB" sz="1000" b="1" i="0" u="none" strike="noStrike">
                <a:solidFill>
                  <a:srgbClr val="000000"/>
                </a:solidFill>
                <a:effectLst/>
              </a:rPr>
              <a:t>Served weeks commencing: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11 March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8 April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</a:p>
          <a:p>
            <a:pPr algn="r"/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6 May</a:t>
            </a:r>
            <a:r>
              <a:rPr lang="en-GB" sz="1000">
                <a:solidFill>
                  <a:srgbClr val="000000"/>
                </a:solidFill>
                <a:latin typeface="YACgEZ1cb1Q 0"/>
              </a:rPr>
              <a:t>, </a:t>
            </a:r>
            <a:r>
              <a:rPr lang="en-GB" sz="1000" i="0" u="none" strike="noStrike">
                <a:solidFill>
                  <a:srgbClr val="000000"/>
                </a:solidFill>
                <a:effectLst/>
                <a:latin typeface="YACgEZ1cb1Q 0"/>
              </a:rPr>
              <a:t>3 June</a:t>
            </a:r>
          </a:p>
          <a:p>
            <a:pPr algn="r"/>
            <a:r>
              <a:rPr lang="en-GB" sz="1000">
                <a:solidFill>
                  <a:srgbClr val="000000"/>
                </a:solidFill>
                <a:latin typeface="YACgEZ1cb1Q 0"/>
              </a:rPr>
              <a:t>26 August, 23 September</a:t>
            </a:r>
            <a:endParaRPr lang="en-GB" sz="1000" i="0" u="none" strike="noStrike">
              <a:solidFill>
                <a:srgbClr val="000000"/>
              </a:solidFill>
              <a:effectLst/>
              <a:latin typeface="YACgEZ1cb1Q 0"/>
            </a:endParaRPr>
          </a:p>
          <a:p>
            <a:pPr algn="r">
              <a:lnSpc>
                <a:spcPts val="1400"/>
              </a:lnSpc>
            </a:pPr>
            <a:endParaRPr lang="en-GB" sz="1200" b="1" i="0" u="none" strike="noStrike">
              <a:solidFill>
                <a:srgbClr val="91B23B"/>
              </a:solidFill>
              <a:effectLst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0BD6C62-8D22-7487-26ED-1BFBBC14F725}"/>
              </a:ext>
            </a:extLst>
          </p:cNvPr>
          <p:cNvSpPr txBox="1"/>
          <p:nvPr/>
        </p:nvSpPr>
        <p:spPr>
          <a:xfrm rot="16200000">
            <a:off x="-1042075" y="5007644"/>
            <a:ext cx="234970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>
                <a:solidFill>
                  <a:schemeClr val="bg1">
                    <a:lumMod val="85000"/>
                  </a:schemeClr>
                </a:solidFill>
              </a:rPr>
              <a:t>PS Spring Summer 24 North Locality 4pEC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F7C447FC-D17B-9A78-8D94-73575EBC8E92}"/>
              </a:ext>
            </a:extLst>
          </p:cNvPr>
          <p:cNvGrpSpPr/>
          <p:nvPr/>
        </p:nvGrpSpPr>
        <p:grpSpPr>
          <a:xfrm>
            <a:off x="0" y="6227551"/>
            <a:ext cx="9906000" cy="581086"/>
            <a:chOff x="0" y="6814790"/>
            <a:chExt cx="10693402" cy="783654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D7E76EBD-D002-77B2-0933-9B135CD5B6F3}"/>
                </a:ext>
              </a:extLst>
            </p:cNvPr>
            <p:cNvGrpSpPr/>
            <p:nvPr/>
          </p:nvGrpSpPr>
          <p:grpSpPr>
            <a:xfrm>
              <a:off x="0" y="6814790"/>
              <a:ext cx="10693402" cy="783654"/>
              <a:chOff x="0" y="-28575"/>
              <a:chExt cx="4407140" cy="280844"/>
            </a:xfrm>
          </p:grpSpPr>
          <p:sp>
            <p:nvSpPr>
              <p:cNvPr id="17" name="Freeform 3">
                <a:extLst>
                  <a:ext uri="{FF2B5EF4-FFF2-40B4-BE49-F238E27FC236}">
                    <a16:creationId xmlns:a16="http://schemas.microsoft.com/office/drawing/2014/main" id="{1F9C3C1D-8513-4278-8499-E54B0398D71C}"/>
                  </a:ext>
                </a:extLst>
              </p:cNvPr>
              <p:cNvSpPr/>
              <p:nvPr/>
            </p:nvSpPr>
            <p:spPr>
              <a:xfrm>
                <a:off x="0" y="0"/>
                <a:ext cx="4407140" cy="252269"/>
              </a:xfrm>
              <a:custGeom>
                <a:avLst/>
                <a:gdLst/>
                <a:ahLst/>
                <a:cxnLst/>
                <a:rect l="l" t="t" r="r" b="b"/>
                <a:pathLst>
                  <a:path w="4407140" h="252269">
                    <a:moveTo>
                      <a:pt x="23293" y="0"/>
                    </a:moveTo>
                    <a:lnTo>
                      <a:pt x="4383846" y="0"/>
                    </a:lnTo>
                    <a:cubicBezTo>
                      <a:pt x="4390024" y="0"/>
                      <a:pt x="4395949" y="2454"/>
                      <a:pt x="4400317" y="6823"/>
                    </a:cubicBezTo>
                    <a:cubicBezTo>
                      <a:pt x="4404685" y="11191"/>
                      <a:pt x="4407140" y="17116"/>
                      <a:pt x="4407140" y="23293"/>
                    </a:cubicBezTo>
                    <a:lnTo>
                      <a:pt x="4407140" y="228976"/>
                    </a:lnTo>
                    <a:cubicBezTo>
                      <a:pt x="4407140" y="235154"/>
                      <a:pt x="4404685" y="241078"/>
                      <a:pt x="4400317" y="245447"/>
                    </a:cubicBezTo>
                    <a:cubicBezTo>
                      <a:pt x="4395949" y="249815"/>
                      <a:pt x="4390024" y="252269"/>
                      <a:pt x="4383846" y="252269"/>
                    </a:cubicBezTo>
                    <a:lnTo>
                      <a:pt x="23293" y="252269"/>
                    </a:lnTo>
                    <a:cubicBezTo>
                      <a:pt x="17116" y="252269"/>
                      <a:pt x="11191" y="249815"/>
                      <a:pt x="6823" y="245447"/>
                    </a:cubicBezTo>
                    <a:cubicBezTo>
                      <a:pt x="2454" y="241078"/>
                      <a:pt x="0" y="235154"/>
                      <a:pt x="0" y="228976"/>
                    </a:cubicBezTo>
                    <a:lnTo>
                      <a:pt x="0" y="23293"/>
                    </a:lnTo>
                    <a:cubicBezTo>
                      <a:pt x="0" y="17116"/>
                      <a:pt x="2454" y="11191"/>
                      <a:pt x="6823" y="6823"/>
                    </a:cubicBezTo>
                    <a:cubicBezTo>
                      <a:pt x="11191" y="2454"/>
                      <a:pt x="17116" y="0"/>
                      <a:pt x="23293" y="0"/>
                    </a:cubicBezTo>
                    <a:close/>
                  </a:path>
                </a:pathLst>
              </a:custGeom>
              <a:solidFill>
                <a:srgbClr val="99CA3C"/>
              </a:solidFill>
            </p:spPr>
            <p:txBody>
              <a:bodyPr/>
              <a:lstStyle/>
              <a:p>
                <a:endParaRPr lang="en-GB"/>
              </a:p>
            </p:txBody>
          </p:sp>
          <p:sp>
            <p:nvSpPr>
              <p:cNvPr id="18" name="TextBox 4">
                <a:extLst>
                  <a:ext uri="{FF2B5EF4-FFF2-40B4-BE49-F238E27FC236}">
                    <a16:creationId xmlns:a16="http://schemas.microsoft.com/office/drawing/2014/main" id="{5FE7B2B7-D863-96A3-43D4-310C6889CC80}"/>
                  </a:ext>
                </a:extLst>
              </p:cNvPr>
              <p:cNvSpPr txBox="1"/>
              <p:nvPr/>
            </p:nvSpPr>
            <p:spPr>
              <a:xfrm>
                <a:off x="0" y="-28575"/>
                <a:ext cx="4407139" cy="280844"/>
              </a:xfrm>
              <a:prstGeom prst="rect">
                <a:avLst/>
              </a:prstGeom>
            </p:spPr>
            <p:txBody>
              <a:bodyPr lIns="50800" tIns="50800" rIns="50800" bIns="50800" rtlCol="0" anchor="ctr"/>
              <a:lstStyle/>
              <a:p>
                <a:pPr algn="ctr">
                  <a:lnSpc>
                    <a:spcPts val="1400"/>
                  </a:lnSpc>
                </a:pPr>
                <a:endParaRPr/>
              </a:p>
            </p:txBody>
          </p:sp>
        </p:grpSp>
        <p:sp>
          <p:nvSpPr>
            <p:cNvPr id="6" name="TextBox 13">
              <a:extLst>
                <a:ext uri="{FF2B5EF4-FFF2-40B4-BE49-F238E27FC236}">
                  <a16:creationId xmlns:a16="http://schemas.microsoft.com/office/drawing/2014/main" id="{EB7E48D0-7B22-98E0-8963-A310B06D7C37}"/>
                </a:ext>
              </a:extLst>
            </p:cNvPr>
            <p:cNvSpPr txBox="1"/>
            <p:nvPr/>
          </p:nvSpPr>
          <p:spPr>
            <a:xfrm>
              <a:off x="366049" y="7078972"/>
              <a:ext cx="2076780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MILK, WATER, BREAD &amp; </a:t>
              </a:r>
            </a:p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FRESH FRUIT AVAILABLE DAILY</a:t>
              </a:r>
            </a:p>
          </p:txBody>
        </p:sp>
        <p:sp>
          <p:nvSpPr>
            <p:cNvPr id="13" name="TextBox 14">
              <a:extLst>
                <a:ext uri="{FF2B5EF4-FFF2-40B4-BE49-F238E27FC236}">
                  <a16:creationId xmlns:a16="http://schemas.microsoft.com/office/drawing/2014/main" id="{167E9A3D-D4EB-A6DA-4468-B731C9100C0F}"/>
                </a:ext>
              </a:extLst>
            </p:cNvPr>
            <p:cNvSpPr txBox="1"/>
            <p:nvPr/>
          </p:nvSpPr>
          <p:spPr>
            <a:xfrm>
              <a:off x="8607216" y="7072449"/>
              <a:ext cx="1779641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MENU SUBJECT TO PRODUCT AVAILABLIITY</a:t>
              </a:r>
            </a:p>
          </p:txBody>
        </p:sp>
        <p:sp>
          <p:nvSpPr>
            <p:cNvPr id="14" name="TextBox 15">
              <a:extLst>
                <a:ext uri="{FF2B5EF4-FFF2-40B4-BE49-F238E27FC236}">
                  <a16:creationId xmlns:a16="http://schemas.microsoft.com/office/drawing/2014/main" id="{4F5749E6-E8E0-BB52-3BB7-399A3F7C9A29}"/>
                </a:ext>
              </a:extLst>
            </p:cNvPr>
            <p:cNvSpPr txBox="1"/>
            <p:nvPr/>
          </p:nvSpPr>
          <p:spPr>
            <a:xfrm>
              <a:off x="3281718" y="7072449"/>
              <a:ext cx="4732527" cy="459083"/>
            </a:xfrm>
            <a:prstGeom prst="rect">
              <a:avLst/>
            </a:prstGeom>
          </p:spPr>
          <p:txBody>
            <a:bodyPr lIns="0" tIns="0" rIns="0" bIns="0" rtlCol="0" anchor="t">
              <a:spAutoFit/>
            </a:bodyPr>
            <a:lstStyle/>
            <a:p>
              <a:pPr algn="ctr">
                <a:lnSpc>
                  <a:spcPts val="1400"/>
                </a:lnSpc>
              </a:pPr>
              <a:r>
                <a:rPr lang="en-US" sz="900">
                  <a:solidFill>
                    <a:srgbClr val="FFFFFF"/>
                  </a:solidFill>
                  <a:latin typeface="Arimo Bold"/>
                </a:rPr>
                <a:t>IF YOU NEED ANY INFORMATION ON ALLERGENS OR HAVE SPECIAL DIETARY REQUIREMENTS, PLEASE NOTIFY YOUR SCHOOL ACCORDINGLY </a:t>
              </a:r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67B9B449-BD75-7C42-D6C3-67EFE34788CB}"/>
                </a:ext>
              </a:extLst>
            </p:cNvPr>
            <p:cNvCxnSpPr>
              <a:cxnSpLocks/>
            </p:cNvCxnSpPr>
            <p:nvPr/>
          </p:nvCxnSpPr>
          <p:spPr>
            <a:xfrm>
              <a:off x="2856515" y="6993892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DC2C8391-C806-909C-6AFC-8D69ABDFCDA2}"/>
                </a:ext>
              </a:extLst>
            </p:cNvPr>
            <p:cNvCxnSpPr>
              <a:cxnSpLocks/>
            </p:cNvCxnSpPr>
            <p:nvPr/>
          </p:nvCxnSpPr>
          <p:spPr>
            <a:xfrm>
              <a:off x="8300673" y="7007237"/>
              <a:ext cx="14512" cy="478679"/>
            </a:xfrm>
            <a:prstGeom prst="line">
              <a:avLst/>
            </a:prstGeom>
            <a:ln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980140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EF6A216415F1644B0F17BC0E89F2F5F" ma:contentTypeVersion="16" ma:contentTypeDescription="Create a new document." ma:contentTypeScope="" ma:versionID="9cb99b830af80011116ec90068487da8">
  <xsd:schema xmlns:xsd="http://www.w3.org/2001/XMLSchema" xmlns:xs="http://www.w3.org/2001/XMLSchema" xmlns:p="http://schemas.microsoft.com/office/2006/metadata/properties" xmlns:ns2="f098a31c-cf5f-4701-95f1-80706b2c2303" xmlns:ns3="3fb5e4cd-4fb9-4a04-b8e7-1efb93a0c348" targetNamespace="http://schemas.microsoft.com/office/2006/metadata/properties" ma:root="true" ma:fieldsID="c2f61e07804203a1701d50e68b18b6d6" ns2:_="" ns3:_="">
    <xsd:import namespace="f098a31c-cf5f-4701-95f1-80706b2c2303"/>
    <xsd:import namespace="3fb5e4cd-4fb9-4a04-b8e7-1efb93a0c34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98a31c-cf5f-4701-95f1-80706b2c230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3aff38f7-ee34-4d40-91c2-8b7815243f0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2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3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b5e4cd-4fb9-4a04-b8e7-1efb93a0c348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6c826e99-0cdf-4f43-8e71-30575ae1e51d}" ma:internalName="TaxCatchAll" ma:showField="CatchAllData" ma:web="3fb5e4cd-4fb9-4a04-b8e7-1efb93a0c34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3fb5e4cd-4fb9-4a04-b8e7-1efb93a0c348" xsi:nil="true"/>
    <lcf76f155ced4ddcb4097134ff3c332f xmlns="f098a31c-cf5f-4701-95f1-80706b2c2303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D7D44D86-632E-47E0-B31A-F39434E234FD}">
  <ds:schemaRefs>
    <ds:schemaRef ds:uri="3fb5e4cd-4fb9-4a04-b8e7-1efb93a0c348"/>
    <ds:schemaRef ds:uri="f098a31c-cf5f-4701-95f1-80706b2c2303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2.xml><?xml version="1.0" encoding="utf-8"?>
<ds:datastoreItem xmlns:ds="http://schemas.openxmlformats.org/officeDocument/2006/customXml" ds:itemID="{32B930DD-F9F3-447C-9AB2-C23FA399354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1426968-391C-4A6B-A8F4-FE302A4651EE}">
  <ds:schemaRefs>
    <ds:schemaRef ds:uri="http://purl.org/dc/terms/"/>
    <ds:schemaRef ds:uri="http://schemas.microsoft.com/office/2006/metadata/properties"/>
    <ds:schemaRef ds:uri="http://www.w3.org/XML/1998/namespace"/>
    <ds:schemaRef ds:uri="http://purl.org/dc/elements/1.1/"/>
    <ds:schemaRef ds:uri="f098a31c-cf5f-4701-95f1-80706b2c2303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3fb5e4cd-4fb9-4a04-b8e7-1efb93a0c348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37</TotalTime>
  <Words>884</Words>
  <Application>Microsoft Office PowerPoint</Application>
  <PresentationFormat>A4 Paper (210x297 mm)</PresentationFormat>
  <Paragraphs>464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Arimo Bold</vt:lpstr>
      <vt:lpstr>Calibri</vt:lpstr>
      <vt:lpstr>Calibri Light</vt:lpstr>
      <vt:lpstr>YACgEZ1cb1Q 0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Colm Bradley</dc:creator>
  <cp:lastModifiedBy>Marie McKenna</cp:lastModifiedBy>
  <cp:revision>5</cp:revision>
  <dcterms:created xsi:type="dcterms:W3CDTF">2023-06-15T15:32:02Z</dcterms:created>
  <dcterms:modified xsi:type="dcterms:W3CDTF">2024-02-08T15:17:57Z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0x010100CEF6A216415F1644B0F17BC0E89F2F5F</vt:lpwstr>
  </property>
  <property fmtid="{D5CDD505-2E9C-101B-9397-08002B2CF9AE}" pid="3" name="MediaServiceImageTags">
    <vt:lpwstr/>
  </property>
</Properties>
</file>